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23"/>
  </p:notesMasterIdLst>
  <p:sldIdLst>
    <p:sldId id="256" r:id="rId2"/>
    <p:sldId id="281" r:id="rId3"/>
    <p:sldId id="260" r:id="rId4"/>
    <p:sldId id="257" r:id="rId5"/>
    <p:sldId id="262" r:id="rId6"/>
    <p:sldId id="266" r:id="rId7"/>
    <p:sldId id="261" r:id="rId8"/>
    <p:sldId id="278" r:id="rId9"/>
    <p:sldId id="274" r:id="rId10"/>
    <p:sldId id="279" r:id="rId11"/>
    <p:sldId id="263" r:id="rId12"/>
    <p:sldId id="280" r:id="rId13"/>
    <p:sldId id="273" r:id="rId14"/>
    <p:sldId id="276" r:id="rId15"/>
    <p:sldId id="265" r:id="rId16"/>
    <p:sldId id="275" r:id="rId17"/>
    <p:sldId id="272" r:id="rId18"/>
    <p:sldId id="283" r:id="rId19"/>
    <p:sldId id="267" r:id="rId20"/>
    <p:sldId id="269"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55" autoAdjust="0"/>
  </p:normalViewPr>
  <p:slideViewPr>
    <p:cSldViewPr>
      <p:cViewPr varScale="1">
        <p:scale>
          <a:sx n="82" d="100"/>
          <a:sy n="82" d="100"/>
        </p:scale>
        <p:origin x="3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8A58-29DD-49FA-9AFB-99E284251734}"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A4EF59-669A-4148-A060-1866AFDC15E1}" type="slidenum">
              <a:rPr lang="en-US" smtClean="0"/>
              <a:t>‹#›</a:t>
            </a:fld>
            <a:endParaRPr lang="en-US"/>
          </a:p>
        </p:txBody>
      </p:sp>
    </p:spTree>
    <p:extLst>
      <p:ext uri="{BB962C8B-B14F-4D97-AF65-F5344CB8AC3E}">
        <p14:creationId xmlns:p14="http://schemas.microsoft.com/office/powerpoint/2010/main" val="62742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Thank you for joining</a:t>
            </a:r>
            <a:r>
              <a:rPr lang="en-US" baseline="0" dirty="0" smtClean="0"/>
              <a:t> me today to discuss progress being made in our strategy for increasing communication among departments and the importance of incorporating mindfulness into our daily routines.  </a:t>
            </a:r>
          </a:p>
          <a:p>
            <a:endParaRPr lang="en-US" baseline="0" dirty="0" smtClean="0"/>
          </a:p>
          <a:p>
            <a:r>
              <a:rPr lang="en-US" baseline="0" dirty="0" smtClean="0"/>
              <a:t>Before we jump into the presentation, let’s take a few moments to have a </a:t>
            </a:r>
            <a:r>
              <a:rPr lang="en-US" i="1" baseline="0" dirty="0" smtClean="0"/>
              <a:t>mindful check-in </a:t>
            </a:r>
            <a:r>
              <a:rPr lang="en-US" baseline="0" dirty="0" smtClean="0"/>
              <a:t>and see how we are feeling. </a:t>
            </a:r>
            <a:r>
              <a:rPr lang="en-US" dirty="0" smtClean="0"/>
              <a:t>Here is a 2-minute</a:t>
            </a:r>
            <a:r>
              <a:rPr lang="en-US" baseline="0" dirty="0" smtClean="0"/>
              <a:t> video from </a:t>
            </a:r>
            <a:r>
              <a:rPr lang="en-US" i="1" baseline="0" dirty="0" smtClean="0"/>
              <a:t>The Now Effect </a:t>
            </a:r>
            <a:r>
              <a:rPr lang="en-US" i="0" baseline="0" dirty="0" smtClean="0"/>
              <a:t>that will help guide us through the practice of awareness. Note, before playing the video remember how you feel right at this moment.</a:t>
            </a:r>
          </a:p>
          <a:p>
            <a:endParaRPr lang="en-US" i="0" baseline="0" dirty="0" smtClean="0"/>
          </a:p>
          <a:p>
            <a:r>
              <a:rPr lang="en-US" i="0" baseline="0" dirty="0" smtClean="0"/>
              <a:t>At conclusion of video: How is everyone feeling? Do you feel different now than prior to the video? </a:t>
            </a:r>
          </a:p>
          <a:p>
            <a:r>
              <a:rPr lang="en-US" i="0" baseline="0" dirty="0" smtClean="0"/>
              <a:t>Thank you for participating and now let’s get started on why we are here today. </a:t>
            </a:r>
            <a:endParaRPr lang="en-US" i="1" dirty="0"/>
          </a:p>
        </p:txBody>
      </p:sp>
      <p:sp>
        <p:nvSpPr>
          <p:cNvPr id="4" name="Slide Number Placeholder 3"/>
          <p:cNvSpPr>
            <a:spLocks noGrp="1"/>
          </p:cNvSpPr>
          <p:nvPr>
            <p:ph type="sldNum" sz="quarter" idx="10"/>
          </p:nvPr>
        </p:nvSpPr>
        <p:spPr/>
        <p:txBody>
          <a:bodyPr/>
          <a:lstStyle/>
          <a:p>
            <a:fld id="{60A4EF59-669A-4148-A060-1866AFDC15E1}" type="slidenum">
              <a:rPr lang="en-US" smtClean="0"/>
              <a:t>2</a:t>
            </a:fld>
            <a:endParaRPr lang="en-US"/>
          </a:p>
        </p:txBody>
      </p:sp>
    </p:spTree>
    <p:extLst>
      <p:ext uri="{BB962C8B-B14F-4D97-AF65-F5344CB8AC3E}">
        <p14:creationId xmlns:p14="http://schemas.microsoft.com/office/powerpoint/2010/main" val="88239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effectLst/>
              </a:rPr>
              <a:t>According to Bureau of Labor Statistics, 2000, </a:t>
            </a:r>
            <a:r>
              <a:rPr lang="en-US" b="1" dirty="0" smtClean="0">
                <a:effectLst/>
              </a:rPr>
              <a:t>workplace stress</a:t>
            </a:r>
            <a:r>
              <a:rPr lang="en-US" dirty="0" smtClean="0">
                <a:effectLst/>
              </a:rPr>
              <a:t> cost American corporations approximately $9,500 per employee every year in health care, resulting in lowered productivity, absenteeism, high turnover, legal and insurance costs.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14</a:t>
            </a:fld>
            <a:endParaRPr lang="en-US"/>
          </a:p>
        </p:txBody>
      </p:sp>
    </p:spTree>
    <p:extLst>
      <p:ext uri="{BB962C8B-B14F-4D97-AF65-F5344CB8AC3E}">
        <p14:creationId xmlns:p14="http://schemas.microsoft.com/office/powerpoint/2010/main" val="87231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speaker, </a:t>
            </a:r>
            <a:r>
              <a:rPr lang="en-US" dirty="0" smtClean="0"/>
              <a:t>Jon </a:t>
            </a:r>
            <a:r>
              <a:rPr lang="en-US" dirty="0" err="1" smtClean="0"/>
              <a:t>Kabat-Zinn</a:t>
            </a:r>
            <a:r>
              <a:rPr lang="en-US" dirty="0" smtClean="0"/>
              <a:t>,</a:t>
            </a:r>
            <a:r>
              <a:rPr lang="en-US" baseline="0" dirty="0" smtClean="0"/>
              <a:t> was very well received by the audience members. Many vocal requests for more types of activities in information on subject . I would like to create a wiki-like-pages following the change strategy with a section on mindfulness. The page will include daily reminders, trainings, resources, and for input and collaboration.  I am remaining on a local level until the change strategy to be implemented, digested, and embraced prior creating a change at the organizational level. Behind the scenes, I will be tracking and sharing information. I want an organic following to develop which will allow me to even continue the development long term. </a:t>
            </a: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60A4EF59-669A-4148-A060-1866AFDC15E1}" type="slidenum">
              <a:rPr lang="en-US" smtClean="0"/>
              <a:t>15</a:t>
            </a:fld>
            <a:endParaRPr lang="en-US" dirty="0"/>
          </a:p>
        </p:txBody>
      </p:sp>
    </p:spTree>
    <p:extLst>
      <p:ext uri="{BB962C8B-B14F-4D97-AF65-F5344CB8AC3E}">
        <p14:creationId xmlns:p14="http://schemas.microsoft.com/office/powerpoint/2010/main" val="247292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cs typeface="Times New Roman"/>
              </a:rPr>
              <a:t>As each year concludes, our organization reflects and accesses success and area of opportunity moving forward; employee attendance was stated as an area of opportunity in the future year. The organization does include an onsite gym with machines and weights, and other options for easy and accessible health needs. </a:t>
            </a:r>
          </a:p>
        </p:txBody>
      </p:sp>
      <p:sp>
        <p:nvSpPr>
          <p:cNvPr id="4" name="Slide Number Placeholder 3"/>
          <p:cNvSpPr>
            <a:spLocks noGrp="1"/>
          </p:cNvSpPr>
          <p:nvPr>
            <p:ph type="sldNum" sz="quarter" idx="10"/>
          </p:nvPr>
        </p:nvSpPr>
        <p:spPr/>
        <p:txBody>
          <a:bodyPr/>
          <a:lstStyle/>
          <a:p>
            <a:fld id="{60A4EF59-669A-4148-A060-1866AFDC15E1}" type="slidenum">
              <a:rPr lang="en-US" smtClean="0"/>
              <a:t>17</a:t>
            </a:fld>
            <a:endParaRPr lang="en-US"/>
          </a:p>
        </p:txBody>
      </p:sp>
    </p:spTree>
    <p:extLst>
      <p:ext uri="{BB962C8B-B14F-4D97-AF65-F5344CB8AC3E}">
        <p14:creationId xmlns:p14="http://schemas.microsoft.com/office/powerpoint/2010/main" val="56804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leading to a more effective and efficient</a:t>
            </a:r>
            <a:r>
              <a:rPr lang="en-US" baseline="0" dirty="0" smtClean="0"/>
              <a:t> work environment.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Mindfulness helps to maintain a healthy mind, body, and spirit. An impact and influence includes a positive work environment, openness to change, lower level of stress all leading to a more efficient organization. As many large organizations are promising to incorporate mindfulness into its’ culture, there is currently abundant recourses and ideas presently available.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your time and presence. Let’s conclude in three deeps breathes.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18</a:t>
            </a:fld>
            <a:endParaRPr lang="en-US"/>
          </a:p>
        </p:txBody>
      </p:sp>
    </p:spTree>
    <p:extLst>
      <p:ext uri="{BB962C8B-B14F-4D97-AF65-F5344CB8AC3E}">
        <p14:creationId xmlns:p14="http://schemas.microsoft.com/office/powerpoint/2010/main" val="98896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experience real change one must learn to be mindful (Frederick, 2014).</a:t>
            </a:r>
          </a:p>
          <a:p>
            <a:endParaRPr lang="en-US" dirty="0" smtClean="0"/>
          </a:p>
          <a:p>
            <a:r>
              <a:rPr lang="en-US" baseline="0" dirty="0" smtClean="0"/>
              <a:t>Let’s conclude now by taking three deep breaths. Clear your mind and only focus on your inhale and now exhale, inhale and now exhale, and take and deep breath in and out. Take a moment and how do you feel?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19</a:t>
            </a:fld>
            <a:endParaRPr lang="en-US" dirty="0"/>
          </a:p>
        </p:txBody>
      </p:sp>
    </p:spTree>
    <p:extLst>
      <p:ext uri="{BB962C8B-B14F-4D97-AF65-F5344CB8AC3E}">
        <p14:creationId xmlns:p14="http://schemas.microsoft.com/office/powerpoint/2010/main" val="105317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effective</a:t>
            </a:r>
            <a:r>
              <a:rPr lang="en-US" baseline="0" dirty="0" smtClean="0"/>
              <a:t> leader, it is essential that I plan appropriately and incorporate small and early wins. Accomplishing a “small win” reinforces confidence in the leaders of change, along with the proposal. As a leader, I aim to foster trust, engagement, and team work.  Therefore, the strategy of change includes early wins that also will help to prevent resistance as well as cultivating buy-in of the participants while ultimately enhancing support’s the organization’s mission (Spiro, 2011). This presentation provides an overview of the change strategy, the ‘small win’, the general benefits of the win, and what can be expected moving forward.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3</a:t>
            </a:fld>
            <a:endParaRPr lang="en-US" dirty="0"/>
          </a:p>
        </p:txBody>
      </p:sp>
    </p:spTree>
    <p:extLst>
      <p:ext uri="{BB962C8B-B14F-4D97-AF65-F5344CB8AC3E}">
        <p14:creationId xmlns:p14="http://schemas.microsoft.com/office/powerpoint/2010/main" val="26351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process in which information is shared throughout an organization can be very consequential to the overall success of the organization. Leaders within the organization can improve the current status quo,</a:t>
            </a:r>
            <a:r>
              <a:rPr lang="en-US" sz="1200" kern="1200" baseline="0" dirty="0" smtClean="0">
                <a:solidFill>
                  <a:schemeClr val="tx1"/>
                </a:solidFill>
                <a:effectLst/>
                <a:latin typeface="+mn-lt"/>
                <a:ea typeface="+mn-ea"/>
                <a:cs typeface="+mn-cs"/>
              </a:rPr>
              <a:t> empower their employees with creating channels to accessing resources and necessary information to work efficiently and independently </a:t>
            </a:r>
            <a:r>
              <a:rPr lang="en-US" sz="1200" kern="1200" dirty="0" smtClean="0">
                <a:solidFill>
                  <a:schemeClr val="tx1"/>
                </a:solidFill>
                <a:effectLst/>
                <a:latin typeface="+mn-lt"/>
                <a:ea typeface="+mn-ea"/>
                <a:cs typeface="+mn-cs"/>
              </a:rPr>
              <a:t>(Stroh &amp; Jaatinen, 2001). There is opportunity to improve communication between departments at our current organization. </a:t>
            </a:r>
            <a:r>
              <a:rPr lang="en-US" dirty="0" smtClean="0"/>
              <a:t>Open channels of communication between departments is vital in</a:t>
            </a:r>
            <a:r>
              <a:rPr lang="en-US" baseline="0" dirty="0" smtClean="0"/>
              <a:t> order to a free flow of information and knowledge throughout the organization.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4</a:t>
            </a:fld>
            <a:endParaRPr lang="en-US" dirty="0"/>
          </a:p>
        </p:txBody>
      </p:sp>
    </p:spTree>
    <p:extLst>
      <p:ext uri="{BB962C8B-B14F-4D97-AF65-F5344CB8AC3E}">
        <p14:creationId xmlns:p14="http://schemas.microsoft.com/office/powerpoint/2010/main" val="24078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we aim to open</a:t>
            </a:r>
            <a:r>
              <a:rPr lang="en-US" baseline="0" dirty="0" smtClean="0"/>
              <a:t> chains of communication throughout all departments, simultaneously there will also be new channels to access for guiding the journey of mindfulness for our employees. Podcasts, activity logs, daily reminders, and guidance activities for individual and collaborative use will be accessible through the employee portal to help educate and support our staff members.  Mindful awareness will penetrate through the organization creating a culture that will be more noticeably more inviting to those inside the organization and to our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winners with mindfulness at the work place. </a:t>
            </a:r>
            <a:r>
              <a:rPr lang="en-US" dirty="0" smtClean="0">
                <a:latin typeface="Times New Roman"/>
                <a:cs typeface="Times New Roman"/>
              </a:rPr>
              <a:t>“What you resist, persists.” – Carl Gustav Jung</a:t>
            </a:r>
          </a:p>
          <a:p>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5</a:t>
            </a:fld>
            <a:endParaRPr lang="en-US" dirty="0"/>
          </a:p>
        </p:txBody>
      </p:sp>
    </p:spTree>
    <p:extLst>
      <p:ext uri="{BB962C8B-B14F-4D97-AF65-F5344CB8AC3E}">
        <p14:creationId xmlns:p14="http://schemas.microsoft.com/office/powerpoint/2010/main" val="391472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invited speaker, Jon </a:t>
            </a:r>
            <a:r>
              <a:rPr lang="en-US" dirty="0" err="1" smtClean="0"/>
              <a:t>Kabat-Zinn</a:t>
            </a:r>
            <a:r>
              <a:rPr lang="en-US" dirty="0" smtClean="0"/>
              <a:t> to speak to our employees about mindfulness.</a:t>
            </a:r>
            <a:r>
              <a:rPr lang="en-US" baseline="0" dirty="0" smtClean="0"/>
              <a:t> I consider this a ‘small win’ because of multitude of benefits that came as a result. By planning and successfully executing the event provides an opportunity for all of the stakeholders to gain confidence in my abilities. This shows my  capability to work with many different departments within the organization, as well as my ability plan, execute, and deliver. This ‘small win’ is encouraging from the participants perspective as they feel valued and appreciated. And we are yet to discuss all of the benefits that results from the practice of mindfulness.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6</a:t>
            </a:fld>
            <a:endParaRPr lang="en-US" dirty="0"/>
          </a:p>
        </p:txBody>
      </p:sp>
    </p:spTree>
    <p:extLst>
      <p:ext uri="{BB962C8B-B14F-4D97-AF65-F5344CB8AC3E}">
        <p14:creationId xmlns:p14="http://schemas.microsoft.com/office/powerpoint/2010/main" val="388046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Hosting</a:t>
            </a:r>
            <a:r>
              <a:rPr lang="en-US" baseline="0" dirty="0" smtClean="0"/>
              <a:t> a speaker and inviting all of the participants provide a plethora of benefits and is a ‘small win’. Pre and post surveys assessing views of readiness levels, opinion of work place culture, and level of mindfulness. The participants expression a sense of gratitude  in terms of the organization increased when surveyed post event. The results showed that this type of knowledge is relevant to both personal and professional development. </a:t>
            </a:r>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7</a:t>
            </a:fld>
            <a:endParaRPr lang="en-US" dirty="0"/>
          </a:p>
        </p:txBody>
      </p:sp>
    </p:spTree>
    <p:extLst>
      <p:ext uri="{BB962C8B-B14F-4D97-AF65-F5344CB8AC3E}">
        <p14:creationId xmlns:p14="http://schemas.microsoft.com/office/powerpoint/2010/main" val="136160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all</a:t>
            </a:r>
            <a:r>
              <a:rPr lang="en-US" baseline="0" dirty="0" smtClean="0"/>
              <a:t> get stressed with the fast pace life styles we lead, expectations at work; let’s slow down take five minutes throughout the day to just breathe. </a:t>
            </a:r>
            <a:endParaRPr lang="en-US" dirty="0" smtClean="0"/>
          </a:p>
          <a:p>
            <a:endParaRPr lang="en-US" dirty="0"/>
          </a:p>
        </p:txBody>
      </p:sp>
      <p:sp>
        <p:nvSpPr>
          <p:cNvPr id="4" name="Slide Number Placeholder 3"/>
          <p:cNvSpPr>
            <a:spLocks noGrp="1"/>
          </p:cNvSpPr>
          <p:nvPr>
            <p:ph type="sldNum" sz="quarter" idx="10"/>
          </p:nvPr>
        </p:nvSpPr>
        <p:spPr/>
        <p:txBody>
          <a:bodyPr/>
          <a:lstStyle/>
          <a:p>
            <a:fld id="{60A4EF59-669A-4148-A060-1866AFDC15E1}" type="slidenum">
              <a:rPr lang="en-US" smtClean="0"/>
              <a:t>8</a:t>
            </a:fld>
            <a:endParaRPr lang="en-US"/>
          </a:p>
        </p:txBody>
      </p:sp>
    </p:spTree>
    <p:extLst>
      <p:ext uri="{BB962C8B-B14F-4D97-AF65-F5344CB8AC3E}">
        <p14:creationId xmlns:p14="http://schemas.microsoft.com/office/powerpoint/2010/main" val="3928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cs typeface="Times New Roman"/>
              </a:rPr>
              <a:t>83% of participants</a:t>
            </a:r>
            <a:r>
              <a:rPr lang="en-US" baseline="0" dirty="0" smtClean="0">
                <a:latin typeface="Times New Roman"/>
                <a:cs typeface="Times New Roman"/>
              </a:rPr>
              <a:t> stated </a:t>
            </a:r>
            <a:r>
              <a:rPr lang="en-US" dirty="0" smtClean="0">
                <a:latin typeface="Times New Roman"/>
                <a:cs typeface="Times New Roman"/>
              </a:rPr>
              <a:t>“taking time each day to optimize my personal productivity” compared</a:t>
            </a:r>
            <a:r>
              <a:rPr lang="en-US" baseline="0" dirty="0" smtClean="0">
                <a:latin typeface="Times New Roman"/>
                <a:cs typeface="Times New Roman"/>
              </a:rPr>
              <a:t> to </a:t>
            </a:r>
            <a:r>
              <a:rPr lang="en-US" dirty="0" smtClean="0">
                <a:latin typeface="Times New Roman"/>
                <a:cs typeface="Times New Roman"/>
              </a:rPr>
              <a:t>23 % in the pre survey. 82% in the post survey state they now make time to eliminate tasks with limited productivity value –compared</a:t>
            </a:r>
            <a:r>
              <a:rPr lang="en-US" baseline="0" dirty="0" smtClean="0">
                <a:latin typeface="Times New Roman"/>
                <a:cs typeface="Times New Roman"/>
              </a:rPr>
              <a:t> to </a:t>
            </a:r>
            <a:r>
              <a:rPr lang="en-US" dirty="0" smtClean="0">
                <a:latin typeface="Times New Roman"/>
                <a:cs typeface="Times New Roman"/>
              </a:rPr>
              <a:t>32 %</a:t>
            </a:r>
            <a:r>
              <a:rPr lang="en-US" baseline="0" dirty="0" smtClean="0">
                <a:latin typeface="Times New Roman"/>
                <a:cs typeface="Times New Roman"/>
              </a:rPr>
              <a:t> </a:t>
            </a:r>
            <a:r>
              <a:rPr lang="en-US" dirty="0" smtClean="0">
                <a:latin typeface="Times New Roman"/>
                <a:cs typeface="Times New Roman"/>
              </a:rPr>
              <a:t> in the</a:t>
            </a:r>
            <a:r>
              <a:rPr lang="en-US" baseline="0" dirty="0" smtClean="0">
                <a:latin typeface="Times New Roman"/>
                <a:cs typeface="Times New Roman"/>
              </a:rPr>
              <a:t> pre-survey.  </a:t>
            </a:r>
            <a:r>
              <a:rPr lang="en-US" dirty="0" smtClean="0">
                <a:latin typeface="Times New Roman"/>
                <a:cs typeface="Times New Roman"/>
              </a:rPr>
              <a:t>And among senior executives who took the course, 80 % reported a positive change in their decision</a:t>
            </a:r>
            <a:r>
              <a:rPr lang="en-US" baseline="0" dirty="0" smtClean="0">
                <a:latin typeface="Times New Roman"/>
                <a:cs typeface="Times New Roman"/>
              </a:rPr>
              <a:t> making </a:t>
            </a:r>
            <a:r>
              <a:rPr lang="en-US" dirty="0" smtClean="0">
                <a:latin typeface="Times New Roman"/>
                <a:cs typeface="Times New Roman"/>
              </a:rPr>
              <a:t>better decisions, while 89 per cent said they became better listeners.</a:t>
            </a: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60A4EF59-669A-4148-A060-1866AFDC15E1}" type="slidenum">
              <a:rPr lang="en-US" smtClean="0"/>
              <a:t>11</a:t>
            </a:fld>
            <a:endParaRPr lang="en-US" dirty="0"/>
          </a:p>
        </p:txBody>
      </p:sp>
    </p:spTree>
    <p:extLst>
      <p:ext uri="{BB962C8B-B14F-4D97-AF65-F5344CB8AC3E}">
        <p14:creationId xmlns:p14="http://schemas.microsoft.com/office/powerpoint/2010/main" val="346991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60A4EF59-669A-4148-A060-1866AFDC15E1}" type="slidenum">
              <a:rPr lang="en-US" smtClean="0"/>
              <a:t>12</a:t>
            </a:fld>
            <a:endParaRPr lang="en-US" dirty="0"/>
          </a:p>
        </p:txBody>
      </p:sp>
    </p:spTree>
    <p:extLst>
      <p:ext uri="{BB962C8B-B14F-4D97-AF65-F5344CB8AC3E}">
        <p14:creationId xmlns:p14="http://schemas.microsoft.com/office/powerpoint/2010/main" val="175888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5B20E21-30ED-4E37-AFA0-925DAF80CA83}"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5B20E21-30ED-4E37-AFA0-925DAF80CA83}"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20E21-30ED-4E37-AFA0-925DAF80CA83}"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6F10F-510D-4E12-9C1F-FECA79BEA888}"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5B20E21-30ED-4E37-AFA0-925DAF80CA83}"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5B20E21-30ED-4E37-AFA0-925DAF80CA83}"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6F10F-510D-4E12-9C1F-FECA79BEA888}"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5B20E21-30ED-4E37-AFA0-925DAF80CA83}"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5B20E21-30ED-4E37-AFA0-925DAF80CA83}"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6F10F-510D-4E12-9C1F-FECA79BEA8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20E21-30ED-4E37-AFA0-925DAF80CA83}" type="datetimeFigureOut">
              <a:rPr lang="en-US" smtClean="0"/>
              <a:t>10/11/2016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086F10F-510D-4E12-9C1F-FECA79BEA8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5B20E21-30ED-4E37-AFA0-925DAF80CA83}" type="datetimeFigureOut">
              <a:rPr lang="en-US" smtClean="0"/>
              <a:t>10/11/2016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086F10F-510D-4E12-9C1F-FECA79BEA888}"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w1EZ_hpnhDM" TargetMode="Externa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hyperlink" Target="http://www.brown.edu/academics/educ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journal.frontiersin.org/" TargetMode="External"/><Relationship Id="rId2" Type="http://schemas.openxmlformats.org/officeDocument/2006/relationships/hyperlink" Target="http://www.bendelta.com/" TargetMode="External"/><Relationship Id="rId1" Type="http://schemas.openxmlformats.org/officeDocument/2006/relationships/slideLayout" Target="../slideLayouts/slideLayout2.xml"/><Relationship Id="rId6" Type="http://schemas.openxmlformats.org/officeDocument/2006/relationships/hyperlink" Target="http://www.themindfulnessnetwork.com/website-and-articles.html" TargetMode="External"/><Relationship Id="rId5" Type="http://schemas.openxmlformats.org/officeDocument/2006/relationships/hyperlink" Target="http://mawt.co.uk/" TargetMode="External"/><Relationship Id="rId4" Type="http://schemas.openxmlformats.org/officeDocument/2006/relationships/hyperlink" Target="http://www.mindfu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indfulness101.tumbl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Small Wins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62500" lnSpcReduction="20000"/>
          </a:bodyPr>
          <a:lstStyle/>
          <a:p>
            <a:r>
              <a:rPr lang="en-US" sz="2000" dirty="0" smtClean="0">
                <a:latin typeface="Times New Roman" panose="02020603050405020304" pitchFamily="18" charset="0"/>
                <a:cs typeface="Times New Roman" panose="02020603050405020304" pitchFamily="18" charset="0"/>
              </a:rPr>
              <a:t>Lindsay Hamburg</a:t>
            </a:r>
          </a:p>
          <a:p>
            <a:r>
              <a:rPr lang="en-US" sz="2000" dirty="0" smtClean="0">
                <a:latin typeface="Times New Roman" panose="02020603050405020304" pitchFamily="18" charset="0"/>
                <a:cs typeface="Times New Roman" panose="02020603050405020304" pitchFamily="18" charset="0"/>
              </a:rPr>
              <a:t>EDU: </a:t>
            </a:r>
            <a:r>
              <a:rPr lang="en-US" sz="2000" dirty="0" smtClean="0">
                <a:latin typeface="Times New Roman" panose="02020603050405020304" pitchFamily="18" charset="0"/>
                <a:cs typeface="Times New Roman" panose="02020603050405020304" pitchFamily="18" charset="0"/>
              </a:rPr>
              <a:t>697 Capstone: A </a:t>
            </a:r>
            <a:r>
              <a:rPr lang="en-US" sz="2000" smtClean="0">
                <a:latin typeface="Times New Roman" panose="02020603050405020304" pitchFamily="18" charset="0"/>
                <a:cs typeface="Times New Roman" panose="02020603050405020304" pitchFamily="18" charset="0"/>
              </a:rPr>
              <a:t>Project Approach</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Dr. </a:t>
            </a:r>
            <a:r>
              <a:rPr lang="en-US" sz="2000" dirty="0" smtClean="0">
                <a:latin typeface="Times New Roman" panose="02020603050405020304" pitchFamily="18" charset="0"/>
                <a:cs typeface="Times New Roman" panose="02020603050405020304" pitchFamily="18" charset="0"/>
              </a:rPr>
              <a:t>Anthony Valley</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October </a:t>
            </a:r>
            <a:r>
              <a:rPr lang="en-US" sz="2000" dirty="0" smtClean="0">
                <a:latin typeface="Times New Roman" panose="02020603050405020304" pitchFamily="18" charset="0"/>
                <a:cs typeface="Times New Roman" panose="02020603050405020304" pitchFamily="18" charset="0"/>
              </a:rPr>
              <a:t>11, 2016</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722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Mindfulness at the Workplace</a:t>
            </a:r>
            <a:endParaRPr lang="en-US"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62125"/>
            <a:ext cx="6400799" cy="45283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419599" y="6477192"/>
            <a:ext cx="3429000" cy="246221"/>
          </a:xfrm>
          <a:prstGeom prst="rect">
            <a:avLst/>
          </a:prstGeom>
          <a:noFill/>
        </p:spPr>
        <p:txBody>
          <a:bodyPr wrap="square" rtlCol="0">
            <a:spAutoFit/>
          </a:bodyPr>
          <a:lstStyle/>
          <a:p>
            <a:r>
              <a:rPr lang="en-US" sz="1000" dirty="0" smtClean="0"/>
              <a:t>(http</a:t>
            </a:r>
            <a:r>
              <a:rPr lang="en-US" sz="1000" dirty="0"/>
              <a:t>://</a:t>
            </a:r>
            <a:r>
              <a:rPr lang="en-US" sz="1000" dirty="0" smtClean="0"/>
              <a:t>journal.frontiersin.org)</a:t>
            </a:r>
            <a:endParaRPr lang="en-US" sz="1000" dirty="0"/>
          </a:p>
        </p:txBody>
      </p:sp>
    </p:spTree>
    <p:extLst>
      <p:ext uri="{BB962C8B-B14F-4D97-AF65-F5344CB8AC3E}">
        <p14:creationId xmlns:p14="http://schemas.microsoft.com/office/powerpoint/2010/main" val="231545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latin typeface="Comic Sans MS" panose="030F0702030302020204" pitchFamily="66" charset="0"/>
                <a:cs typeface="Times New Roman" panose="02020603050405020304" pitchFamily="18" charset="0"/>
              </a:rPr>
              <a:t>Data &amp; Results</a:t>
            </a:r>
            <a:endParaRPr lang="en-US" dirty="0">
              <a:latin typeface="Comic Sans MS" panose="030F0702030302020204" pitchFamily="66" charset="0"/>
              <a:cs typeface="Times New Roman" panose="02020603050405020304" pitchFamily="18" charset="0"/>
            </a:endParaRPr>
          </a:p>
        </p:txBody>
      </p:sp>
      <p:sp>
        <p:nvSpPr>
          <p:cNvPr id="3" name="Content Placeholder 2"/>
          <p:cNvSpPr>
            <a:spLocks noGrp="1"/>
          </p:cNvSpPr>
          <p:nvPr>
            <p:ph idx="1"/>
          </p:nvPr>
        </p:nvSpPr>
        <p:spPr>
          <a:xfrm>
            <a:off x="792162" y="1761565"/>
            <a:ext cx="7570787" cy="5020235"/>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latin typeface="Times New Roman"/>
              <a:cs typeface="Times New Roman"/>
            </a:endParaRPr>
          </a:p>
        </p:txBody>
      </p:sp>
      <p:pic>
        <p:nvPicPr>
          <p:cNvPr id="4" name="Picture 3" descr="Mindfulness-Trend-RLS-RP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86" y="1711635"/>
            <a:ext cx="8250794" cy="4449536"/>
          </a:xfrm>
          <a:prstGeom prst="rect">
            <a:avLst/>
          </a:prstGeom>
        </p:spPr>
      </p:pic>
      <p:sp>
        <p:nvSpPr>
          <p:cNvPr id="5" name="TextBox 4"/>
          <p:cNvSpPr txBox="1"/>
          <p:nvPr/>
        </p:nvSpPr>
        <p:spPr>
          <a:xfrm>
            <a:off x="6248400" y="6172200"/>
            <a:ext cx="2114549" cy="261610"/>
          </a:xfrm>
          <a:prstGeom prst="rect">
            <a:avLst/>
          </a:prstGeom>
          <a:noFill/>
        </p:spPr>
        <p:txBody>
          <a:bodyPr wrap="square" rtlCol="0">
            <a:spAutoFit/>
          </a:bodyPr>
          <a:lstStyle/>
          <a:p>
            <a:r>
              <a:rPr lang="en-US" sz="1100" dirty="0" smtClean="0"/>
              <a:t>(Prweb.com)</a:t>
            </a:r>
            <a:endParaRPr lang="en-US" sz="1100" dirty="0"/>
          </a:p>
        </p:txBody>
      </p:sp>
    </p:spTree>
    <p:extLst>
      <p:ext uri="{BB962C8B-B14F-4D97-AF65-F5344CB8AC3E}">
        <p14:creationId xmlns:p14="http://schemas.microsoft.com/office/powerpoint/2010/main" val="324729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latin typeface="Comic Sans MS" panose="030F0702030302020204" pitchFamily="66" charset="0"/>
                <a:cs typeface="Times New Roman" panose="02020603050405020304" pitchFamily="18" charset="0"/>
              </a:rPr>
              <a:t>Data &amp; Results</a:t>
            </a:r>
            <a:endParaRPr lang="en-US" dirty="0">
              <a:latin typeface="Comic Sans MS" panose="030F0702030302020204" pitchFamily="66" charset="0"/>
              <a:cs typeface="Times New Roman" panose="02020603050405020304" pitchFamily="18" charset="0"/>
            </a:endParaRPr>
          </a:p>
        </p:txBody>
      </p:sp>
      <p:sp>
        <p:nvSpPr>
          <p:cNvPr id="3" name="Content Placeholder 2"/>
          <p:cNvSpPr>
            <a:spLocks noGrp="1"/>
          </p:cNvSpPr>
          <p:nvPr>
            <p:ph idx="1"/>
          </p:nvPr>
        </p:nvSpPr>
        <p:spPr>
          <a:xfrm>
            <a:off x="792162" y="1761565"/>
            <a:ext cx="7570787" cy="5020235"/>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latin typeface="Times New Roman"/>
              <a:cs typeface="Times New Roman"/>
            </a:endParaRPr>
          </a:p>
        </p:txBody>
      </p:sp>
      <p:sp>
        <p:nvSpPr>
          <p:cNvPr id="5" name="TextBox 4"/>
          <p:cNvSpPr txBox="1"/>
          <p:nvPr/>
        </p:nvSpPr>
        <p:spPr>
          <a:xfrm>
            <a:off x="5867400" y="6023253"/>
            <a:ext cx="2495549" cy="400110"/>
          </a:xfrm>
          <a:prstGeom prst="rect">
            <a:avLst/>
          </a:prstGeom>
          <a:noFill/>
        </p:spPr>
        <p:txBody>
          <a:bodyPr wrap="square" rtlCol="0">
            <a:spAutoFit/>
          </a:bodyPr>
          <a:lstStyle/>
          <a:p>
            <a:r>
              <a:rPr lang="en-US" sz="1000" dirty="0"/>
              <a:t>(https://</a:t>
            </a:r>
            <a:r>
              <a:rPr lang="en-US" sz="1000" dirty="0" smtClean="0"/>
              <a:t>instituteformindfulleadership.org/research)</a:t>
            </a:r>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1565"/>
            <a:ext cx="7886700" cy="4241800"/>
          </a:xfrm>
          <a:prstGeom prst="rect">
            <a:avLst/>
          </a:prstGeom>
        </p:spPr>
      </p:pic>
    </p:spTree>
    <p:extLst>
      <p:ext uri="{BB962C8B-B14F-4D97-AF65-F5344CB8AC3E}">
        <p14:creationId xmlns:p14="http://schemas.microsoft.com/office/powerpoint/2010/main" val="1207453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a:rPr>
              <a:t>Results</a:t>
            </a:r>
            <a:endParaRPr lang="en-US" dirty="0">
              <a:latin typeface="Comic Sans MS" panose="030F0702030302020204" pitchFamily="66" charset="0"/>
              <a:cs typeface="Times New Roman"/>
            </a:endParaRPr>
          </a:p>
        </p:txBody>
      </p:sp>
      <p:pic>
        <p:nvPicPr>
          <p:cNvPr id="4" name="Content Placeholder 3" descr="Dan-Pink-on-Mindfulness.jpg"/>
          <p:cNvPicPr>
            <a:picLocks noGrp="1" noChangeAspect="1"/>
          </p:cNvPicPr>
          <p:nvPr>
            <p:ph idx="1"/>
          </p:nvPr>
        </p:nvPicPr>
        <p:blipFill>
          <a:blip r:embed="rId2">
            <a:extLst>
              <a:ext uri="{28A0092B-C50C-407E-A947-70E740481C1C}">
                <a14:useLocalDpi xmlns:a14="http://schemas.microsoft.com/office/drawing/2010/main" val="0"/>
              </a:ext>
            </a:extLst>
          </a:blip>
          <a:srcRect l="3264" r="3264"/>
          <a:stretch>
            <a:fillRect/>
          </a:stretch>
        </p:blipFill>
        <p:spPr/>
      </p:pic>
    </p:spTree>
    <p:extLst>
      <p:ext uri="{BB962C8B-B14F-4D97-AF65-F5344CB8AC3E}">
        <p14:creationId xmlns:p14="http://schemas.microsoft.com/office/powerpoint/2010/main" val="3463921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omic Sans MS" panose="030F0702030302020204" pitchFamily="66" charset="0"/>
                <a:cs typeface="Times New Roman"/>
              </a:rPr>
              <a:t>Well-Being</a:t>
            </a:r>
            <a:endParaRPr lang="en-US" dirty="0">
              <a:latin typeface="Comic Sans MS" panose="030F0702030302020204" pitchFamily="66" charset="0"/>
              <a:cs typeface="Times New Roman"/>
            </a:endParaRPr>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19640" y="1981200"/>
            <a:ext cx="7843309" cy="4411860"/>
          </a:xfrm>
          <a:prstGeom prst="rect">
            <a:avLst/>
          </a:prstGeom>
          <a:ln>
            <a:noFill/>
          </a:ln>
          <a:effectLst>
            <a:softEdge rad="112500"/>
          </a:effectLst>
        </p:spPr>
      </p:pic>
      <p:sp>
        <p:nvSpPr>
          <p:cNvPr id="8" name="TextBox 7"/>
          <p:cNvSpPr txBox="1"/>
          <p:nvPr/>
        </p:nvSpPr>
        <p:spPr>
          <a:xfrm>
            <a:off x="5105400" y="6393060"/>
            <a:ext cx="3733800" cy="369332"/>
          </a:xfrm>
          <a:prstGeom prst="rect">
            <a:avLst/>
          </a:prstGeom>
          <a:noFill/>
        </p:spPr>
        <p:txBody>
          <a:bodyPr wrap="square" rtlCol="0">
            <a:spAutoFit/>
          </a:bodyPr>
          <a:lstStyle/>
          <a:p>
            <a:r>
              <a:rPr lang="en-US" dirty="0" smtClean="0"/>
              <a:t>(TheMindulnessNewtowk.com)</a:t>
            </a:r>
            <a:endParaRPr lang="en-US" dirty="0"/>
          </a:p>
        </p:txBody>
      </p:sp>
    </p:spTree>
    <p:extLst>
      <p:ext uri="{BB962C8B-B14F-4D97-AF65-F5344CB8AC3E}">
        <p14:creationId xmlns:p14="http://schemas.microsoft.com/office/powerpoint/2010/main" val="156290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Moving Forward</a:t>
            </a:r>
            <a:endParaRPr lang="en-US" dirty="0">
              <a:latin typeface="Comic Sans MS" panose="030F0702030302020204" pitchFamily="66"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charset="2"/>
              <a:buChar char="ü"/>
            </a:pPr>
            <a:r>
              <a:rPr lang="en-US" dirty="0" smtClean="0">
                <a:latin typeface="Times New Roman"/>
                <a:cs typeface="Times New Roman"/>
              </a:rPr>
              <a:t>Begin every day with Gratitude</a:t>
            </a:r>
          </a:p>
          <a:p>
            <a:pPr>
              <a:buFont typeface="Wingdings" charset="2"/>
              <a:buChar char="ü"/>
            </a:pPr>
            <a:r>
              <a:rPr lang="en-US" dirty="0">
                <a:latin typeface="Times New Roman"/>
                <a:cs typeface="Times New Roman"/>
              </a:rPr>
              <a:t>Integrate what has been learned in busy work </a:t>
            </a:r>
            <a:r>
              <a:rPr lang="en-US" dirty="0" smtClean="0">
                <a:latin typeface="Times New Roman"/>
                <a:cs typeface="Times New Roman"/>
              </a:rPr>
              <a:t>days</a:t>
            </a:r>
          </a:p>
          <a:p>
            <a:pPr>
              <a:buFont typeface="Wingdings" charset="2"/>
              <a:buChar char="ü"/>
            </a:pPr>
            <a:r>
              <a:rPr lang="en-US" dirty="0" smtClean="0">
                <a:latin typeface="Times New Roman"/>
                <a:cs typeface="Times New Roman"/>
              </a:rPr>
              <a:t>Start each day in reflection of personal purpose and commitment to organizational purpose</a:t>
            </a:r>
          </a:p>
          <a:p>
            <a:pPr>
              <a:buFont typeface="Wingdings" charset="2"/>
              <a:buChar char="ü"/>
            </a:pPr>
            <a:r>
              <a:rPr lang="en-US" dirty="0" smtClean="0">
                <a:latin typeface="Times New Roman"/>
                <a:cs typeface="Times New Roman"/>
              </a:rPr>
              <a:t>5 min. breaks to reflect and relax</a:t>
            </a:r>
          </a:p>
        </p:txBody>
      </p:sp>
    </p:spTree>
    <p:extLst>
      <p:ext uri="{BB962C8B-B14F-4D97-AF65-F5344CB8AC3E}">
        <p14:creationId xmlns:p14="http://schemas.microsoft.com/office/powerpoint/2010/main" val="42203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a:rPr>
              <a:t>Be Mindful</a:t>
            </a:r>
            <a:endParaRPr lang="en-US" dirty="0">
              <a:latin typeface="Comic Sans MS" panose="030F0702030302020204" pitchFamily="66" charset="0"/>
              <a:cs typeface="Times New Roman"/>
            </a:endParaRPr>
          </a:p>
        </p:txBody>
      </p:sp>
      <p:pic>
        <p:nvPicPr>
          <p:cNvPr id="4" name="Content Placeholder 3" descr="mndgivesu.jpg"/>
          <p:cNvPicPr>
            <a:picLocks noGrp="1" noChangeAspect="1"/>
          </p:cNvPicPr>
          <p:nvPr>
            <p:ph idx="1"/>
          </p:nvPr>
        </p:nvPicPr>
        <p:blipFill>
          <a:blip r:embed="rId2">
            <a:extLst>
              <a:ext uri="{28A0092B-C50C-407E-A947-70E740481C1C}">
                <a14:useLocalDpi xmlns:a14="http://schemas.microsoft.com/office/drawing/2010/main" val="0"/>
              </a:ext>
            </a:extLst>
          </a:blip>
          <a:srcRect l="-14423" r="-14423"/>
          <a:stretch>
            <a:fillRect/>
          </a:stretch>
        </p:blipFill>
        <p:spPr>
          <a:xfrm>
            <a:off x="786607" y="1761565"/>
            <a:ext cx="7570787" cy="4289611"/>
          </a:xfrm>
        </p:spPr>
      </p:pic>
    </p:spTree>
    <p:extLst>
      <p:ext uri="{BB962C8B-B14F-4D97-AF65-F5344CB8AC3E}">
        <p14:creationId xmlns:p14="http://schemas.microsoft.com/office/powerpoint/2010/main" val="164648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a:rPr>
              <a:t>Reflect</a:t>
            </a:r>
            <a:endParaRPr lang="en-US" dirty="0">
              <a:latin typeface="Comic Sans MS" panose="030F0702030302020204" pitchFamily="66" charset="0"/>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As each year concludes, our organization reflects and accesses success and area of opportunity moving forward; employee attendance was stated as an area of opportunity in the future year. The organization does include an onsite gym with machines and weights, and other options for easy and accessible health needs. </a:t>
            </a:r>
          </a:p>
        </p:txBody>
      </p:sp>
    </p:spTree>
    <p:extLst>
      <p:ext uri="{BB962C8B-B14F-4D97-AF65-F5344CB8AC3E}">
        <p14:creationId xmlns:p14="http://schemas.microsoft.com/office/powerpoint/2010/main" val="1151551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2F1F58"/>
                </a:solidFill>
                <a:latin typeface="Comic Sans MS" panose="030F0702030302020204" pitchFamily="66" charset="0"/>
                <a:cs typeface="Times New Roman" panose="02020603050405020304" pitchFamily="18" charset="0"/>
              </a:rPr>
              <a:t>Mindfulness</a:t>
            </a:r>
            <a:endParaRPr lang="en-US" dirty="0">
              <a:latin typeface="Comic Sans MS" panose="030F0702030302020204" pitchFamily="66" charset="0"/>
            </a:endParaRPr>
          </a:p>
        </p:txBody>
      </p:sp>
      <p:sp>
        <p:nvSpPr>
          <p:cNvPr id="5" name="Text Placeholder 4"/>
          <p:cNvSpPr>
            <a:spLocks noGrp="1"/>
          </p:cNvSpPr>
          <p:nvPr>
            <p:ph type="body" idx="1"/>
          </p:nvPr>
        </p:nvSpPr>
        <p:spPr/>
        <p:txBody>
          <a:bodyPr bIns="274320" anchor="ctr"/>
          <a:lstStyle/>
          <a:p>
            <a:pPr lvl="0">
              <a:spcBef>
                <a:spcPts val="2400"/>
              </a:spcBef>
              <a:buClr>
                <a:srgbClr val="8C73D0">
                  <a:lumMod val="60000"/>
                  <a:lumOff val="40000"/>
                </a:srgbClr>
              </a:buClr>
            </a:pPr>
            <a:r>
              <a:rPr lang="en-US" b="1" dirty="0">
                <a:latin typeface="Times New Roman" panose="02020603050405020304" pitchFamily="18" charset="0"/>
                <a:cs typeface="Times New Roman" panose="02020603050405020304" pitchFamily="18" charset="0"/>
              </a:rPr>
              <a:t>H</a:t>
            </a:r>
            <a:r>
              <a:rPr lang="en-US" b="1" dirty="0" smtClean="0">
                <a:latin typeface="Times New Roman" panose="02020603050405020304" pitchFamily="18" charset="0"/>
                <a:cs typeface="Times New Roman" panose="02020603050405020304" pitchFamily="18" charset="0"/>
              </a:rPr>
              <a:t>elps </a:t>
            </a:r>
            <a:r>
              <a:rPr lang="en-US" b="1" dirty="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maintain a healthy</a:t>
            </a:r>
            <a:endParaRPr lang="en-US" b="1" dirty="0">
              <a:latin typeface="Times New Roman" panose="02020603050405020304" pitchFamily="18" charset="0"/>
              <a:cs typeface="Times New Roman" panose="02020603050405020304" pitchFamily="18" charset="0"/>
            </a:endParaRPr>
          </a:p>
          <a:p>
            <a:endParaRPr lang="en-US" dirty="0"/>
          </a:p>
        </p:txBody>
      </p:sp>
      <p:sp>
        <p:nvSpPr>
          <p:cNvPr id="6" name="Content Placeholder 5"/>
          <p:cNvSpPr>
            <a:spLocks noGrp="1"/>
          </p:cNvSpPr>
          <p:nvPr>
            <p:ph sz="half" idx="2"/>
          </p:nvPr>
        </p:nvSpPr>
        <p:spPr>
          <a:xfrm>
            <a:off x="777240" y="2590799"/>
            <a:ext cx="3566160" cy="3962401"/>
          </a:xfrm>
        </p:spPr>
        <p:txBody>
          <a:bodyPr/>
          <a:lstStyle/>
          <a:p>
            <a:r>
              <a:rPr lang="en-US" sz="3600" dirty="0" smtClean="0">
                <a:latin typeface="Times New Roman" panose="02020603050405020304" pitchFamily="18" charset="0"/>
                <a:cs typeface="Times New Roman" panose="02020603050405020304" pitchFamily="18" charset="0"/>
              </a:rPr>
              <a:t>Mind</a:t>
            </a:r>
          </a:p>
          <a:p>
            <a:r>
              <a:rPr lang="en-US" sz="3600" dirty="0" smtClean="0">
                <a:latin typeface="Times New Roman" panose="02020603050405020304" pitchFamily="18" charset="0"/>
                <a:cs typeface="Times New Roman" panose="02020603050405020304" pitchFamily="18" charset="0"/>
              </a:rPr>
              <a:t>Body</a:t>
            </a:r>
          </a:p>
          <a:p>
            <a:r>
              <a:rPr lang="en-US" sz="3600" dirty="0" smtClean="0">
                <a:latin typeface="Times New Roman" panose="02020603050405020304" pitchFamily="18" charset="0"/>
                <a:cs typeface="Times New Roman" panose="02020603050405020304" pitchFamily="18" charset="0"/>
              </a:rPr>
              <a:t>Spirit</a:t>
            </a:r>
          </a:p>
          <a:p>
            <a:endParaRPr lang="en-US" dirty="0"/>
          </a:p>
        </p:txBody>
      </p:sp>
      <p:sp>
        <p:nvSpPr>
          <p:cNvPr id="7" name="Text Placeholder 6"/>
          <p:cNvSpPr>
            <a:spLocks noGrp="1"/>
          </p:cNvSpPr>
          <p:nvPr>
            <p:ph type="body" sz="quarter" idx="3"/>
          </p:nvPr>
        </p:nvSpPr>
        <p:spPr>
          <a:xfrm>
            <a:off x="4577555" y="1559439"/>
            <a:ext cx="3566160" cy="639762"/>
          </a:xfrm>
        </p:spPr>
        <p:txBody>
          <a:bodyPr anchor="ctr"/>
          <a:lstStyle/>
          <a:p>
            <a:r>
              <a:rPr lang="en-US" b="1" dirty="0">
                <a:latin typeface="Times New Roman" panose="02020603050405020304" pitchFamily="18" charset="0"/>
                <a:cs typeface="Times New Roman" panose="02020603050405020304" pitchFamily="18" charset="0"/>
              </a:rPr>
              <a:t>Impact and influence</a:t>
            </a:r>
            <a:endParaRPr lang="en-US" b="1" dirty="0"/>
          </a:p>
        </p:txBody>
      </p:sp>
      <p:sp>
        <p:nvSpPr>
          <p:cNvPr id="8" name="Content Placeholder 7"/>
          <p:cNvSpPr>
            <a:spLocks noGrp="1"/>
          </p:cNvSpPr>
          <p:nvPr>
            <p:ph sz="quarter" idx="4"/>
          </p:nvPr>
        </p:nvSpPr>
        <p:spPr>
          <a:xfrm>
            <a:off x="4766048" y="2590799"/>
            <a:ext cx="3920752" cy="3962401"/>
          </a:xfrm>
        </p:spPr>
        <p:txBody>
          <a:bodyPr/>
          <a:lstStyle/>
          <a:p>
            <a:r>
              <a:rPr lang="en-US" sz="3200" dirty="0">
                <a:latin typeface="Times New Roman" panose="02020603050405020304" pitchFamily="18" charset="0"/>
                <a:cs typeface="Times New Roman" panose="02020603050405020304" pitchFamily="18" charset="0"/>
              </a:rPr>
              <a:t>a positive work environment</a:t>
            </a:r>
          </a:p>
          <a:p>
            <a:r>
              <a:rPr lang="en-US" sz="3200" dirty="0">
                <a:latin typeface="Times New Roman" panose="02020603050405020304" pitchFamily="18" charset="0"/>
                <a:cs typeface="Times New Roman" panose="02020603050405020304" pitchFamily="18" charset="0"/>
              </a:rPr>
              <a:t>openness to change</a:t>
            </a:r>
          </a:p>
          <a:p>
            <a:r>
              <a:rPr lang="en-US" sz="3200" dirty="0">
                <a:latin typeface="Times New Roman" panose="02020603050405020304" pitchFamily="18" charset="0"/>
                <a:cs typeface="Times New Roman" panose="02020603050405020304" pitchFamily="18" charset="0"/>
              </a:rPr>
              <a:t>lower level of </a:t>
            </a:r>
            <a:r>
              <a:rPr lang="en-US" sz="3200" dirty="0" smtClean="0">
                <a:latin typeface="Times New Roman" panose="02020603050405020304" pitchFamily="18" charset="0"/>
                <a:cs typeface="Times New Roman" panose="02020603050405020304" pitchFamily="18" charset="0"/>
              </a:rPr>
              <a:t>stress</a:t>
            </a:r>
            <a:endParaRPr lang="en-US" sz="3200" dirty="0"/>
          </a:p>
          <a:p>
            <a:endParaRPr lang="en-US" dirty="0"/>
          </a:p>
        </p:txBody>
      </p:sp>
    </p:spTree>
    <p:extLst>
      <p:ext uri="{BB962C8B-B14F-4D97-AF65-F5344CB8AC3E}">
        <p14:creationId xmlns:p14="http://schemas.microsoft.com/office/powerpoint/2010/main" val="2161562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Mindfulness</a:t>
            </a:r>
            <a:endParaRPr lang="en-US" dirty="0">
              <a:latin typeface="Comic Sans MS" panose="030F0702030302020204" pitchFamily="66"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163" y="1781497"/>
            <a:ext cx="7570787" cy="4250681"/>
          </a:xfrm>
          <a:prstGeom prst="rect">
            <a:avLst/>
          </a:prstGeom>
          <a:ln>
            <a:noFill/>
          </a:ln>
          <a:effectLst>
            <a:softEdge rad="112500"/>
          </a:effectLst>
        </p:spPr>
      </p:pic>
      <p:sp>
        <p:nvSpPr>
          <p:cNvPr id="8" name="TextBox 7"/>
          <p:cNvSpPr txBox="1"/>
          <p:nvPr/>
        </p:nvSpPr>
        <p:spPr>
          <a:xfrm>
            <a:off x="5105400" y="6176727"/>
            <a:ext cx="3429000" cy="461665"/>
          </a:xfrm>
          <a:prstGeom prst="rect">
            <a:avLst/>
          </a:prstGeom>
          <a:noFill/>
        </p:spPr>
        <p:txBody>
          <a:bodyPr wrap="square" rtlCol="0">
            <a:spAutoFit/>
          </a:bodyPr>
          <a:lstStyle/>
          <a:p>
            <a:r>
              <a:rPr lang="en-US" sz="1200" dirty="0" smtClean="0"/>
              <a:t>(http</a:t>
            </a:r>
            <a:r>
              <a:rPr lang="en-US" sz="1200" dirty="0"/>
              <a:t>://</a:t>
            </a:r>
            <a:r>
              <a:rPr lang="en-US" sz="1200" dirty="0" smtClean="0"/>
              <a:t>fieldviewfestival.co.uk/workshops/introduction-to-mindfulness)</a:t>
            </a:r>
            <a:endParaRPr lang="en-US" sz="1200" dirty="0"/>
          </a:p>
        </p:txBody>
      </p:sp>
    </p:spTree>
    <p:extLst>
      <p:ext uri="{BB962C8B-B14F-4D97-AF65-F5344CB8AC3E}">
        <p14:creationId xmlns:p14="http://schemas.microsoft.com/office/powerpoint/2010/main" val="31963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1EZ_hpnhDM"/>
          <p:cNvPicPr>
            <a:picLocks noRot="1" noChangeAspect="1"/>
          </p:cNvPicPr>
          <p:nvPr>
            <a:videoFile r:link="rId1"/>
          </p:nvPr>
        </p:nvPicPr>
        <p:blipFill>
          <a:blip r:embed="rId4">
            <a:lum bright="-20000" contrast="40000"/>
          </a:blip>
          <a:stretch>
            <a:fillRect/>
          </a:stretch>
        </p:blipFill>
        <p:spPr>
          <a:xfrm>
            <a:off x="1055422" y="2209800"/>
            <a:ext cx="7044266" cy="3962400"/>
          </a:xfrm>
          <a:prstGeom prst="rect">
            <a:avLst/>
          </a:prstGeom>
        </p:spPr>
      </p:pic>
      <p:sp>
        <p:nvSpPr>
          <p:cNvPr id="3" name="Title 2"/>
          <p:cNvSpPr>
            <a:spLocks noGrp="1"/>
          </p:cNvSpPr>
          <p:nvPr>
            <p:ph type="title"/>
          </p:nvPr>
        </p:nvSpPr>
        <p:spPr/>
        <p:txBody>
          <a:bodyPr/>
          <a:lstStyle/>
          <a:p>
            <a:r>
              <a:rPr lang="en-US" sz="4800" dirty="0" smtClean="0">
                <a:latin typeface="Comic Sans MS" panose="030F0702030302020204" pitchFamily="66" charset="0"/>
              </a:rPr>
              <a:t>The Mindful Check-In</a:t>
            </a:r>
            <a:endParaRPr lang="en-US" sz="4800" dirty="0">
              <a:latin typeface="Comic Sans MS" panose="030F0702030302020204" pitchFamily="66" charset="0"/>
            </a:endParaRPr>
          </a:p>
        </p:txBody>
      </p:sp>
      <p:sp>
        <p:nvSpPr>
          <p:cNvPr id="4" name="TextBox 3"/>
          <p:cNvSpPr txBox="1"/>
          <p:nvPr/>
        </p:nvSpPr>
        <p:spPr>
          <a:xfrm>
            <a:off x="5181600" y="6324600"/>
            <a:ext cx="3429000" cy="246221"/>
          </a:xfrm>
          <a:prstGeom prst="rect">
            <a:avLst/>
          </a:prstGeom>
          <a:noFill/>
        </p:spPr>
        <p:txBody>
          <a:bodyPr wrap="square" rtlCol="0">
            <a:spAutoFit/>
          </a:bodyPr>
          <a:lstStyle/>
          <a:p>
            <a:r>
              <a:rPr lang="en-US" sz="1000" dirty="0" smtClean="0"/>
              <a:t>(www.mindful.org)</a:t>
            </a:r>
            <a:endParaRPr lang="en-US" sz="1000" dirty="0"/>
          </a:p>
        </p:txBody>
      </p:sp>
    </p:spTree>
    <p:extLst>
      <p:ext uri="{BB962C8B-B14F-4D97-AF65-F5344CB8AC3E}">
        <p14:creationId xmlns:p14="http://schemas.microsoft.com/office/powerpoint/2010/main" val="408380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2162" y="1761565"/>
            <a:ext cx="7570787" cy="4944035"/>
          </a:xfrm>
        </p:spPr>
        <p:txBody>
          <a:bodyPr>
            <a:normAutofit fontScale="32500" lnSpcReduction="20000"/>
          </a:bodyPr>
          <a:lstStyle/>
          <a:p>
            <a:pPr marL="0" indent="0">
              <a:lnSpc>
                <a:spcPct val="120000"/>
              </a:lnSpc>
              <a:buNone/>
            </a:pPr>
            <a:r>
              <a:rPr lang="en-US" sz="4800" dirty="0" err="1" smtClean="0">
                <a:latin typeface="Times New Roman"/>
                <a:cs typeface="Times New Roman"/>
              </a:rPr>
              <a:t>Congleton</a:t>
            </a:r>
            <a:r>
              <a:rPr lang="en-US" sz="4800" dirty="0">
                <a:latin typeface="Times New Roman"/>
                <a:cs typeface="Times New Roman"/>
              </a:rPr>
              <a:t>, C., </a:t>
            </a:r>
            <a:r>
              <a:rPr lang="en-US" sz="4800" dirty="0" err="1">
                <a:latin typeface="Times New Roman"/>
                <a:cs typeface="Times New Roman"/>
              </a:rPr>
              <a:t>Hölzel</a:t>
            </a:r>
            <a:r>
              <a:rPr lang="en-US" sz="4800" dirty="0">
                <a:latin typeface="Times New Roman"/>
                <a:cs typeface="Times New Roman"/>
              </a:rPr>
              <a:t>, B., &amp; Lazar, S. (2015, January 8). Mindfulness Can Literally Change Your Brain. </a:t>
            </a:r>
            <a:r>
              <a:rPr lang="en-US" sz="4800" dirty="0" smtClean="0">
                <a:latin typeface="Times New Roman"/>
                <a:cs typeface="Times New Roman"/>
              </a:rPr>
              <a:t>Harvard Business Review, Retrieved October 27, </a:t>
            </a:r>
            <a:r>
              <a:rPr lang="en-US" sz="4800" dirty="0">
                <a:latin typeface="Times New Roman"/>
                <a:cs typeface="Times New Roman"/>
              </a:rPr>
              <a:t>2015. </a:t>
            </a:r>
          </a:p>
          <a:p>
            <a:pPr marL="0" indent="0">
              <a:lnSpc>
                <a:spcPct val="120000"/>
              </a:lnSpc>
              <a:buNone/>
            </a:pPr>
            <a:r>
              <a:rPr lang="en-US" sz="4800" dirty="0" err="1" smtClean="0">
                <a:latin typeface="Times New Roman"/>
                <a:cs typeface="Times New Roman"/>
              </a:rPr>
              <a:t>Ferrance</a:t>
            </a:r>
            <a:r>
              <a:rPr lang="en-US" sz="4800" dirty="0">
                <a:latin typeface="Times New Roman"/>
                <a:cs typeface="Times New Roman"/>
              </a:rPr>
              <a:t>, E.  (2000). Themes in education: Action research. Providence, RI: LAB at </a:t>
            </a:r>
            <a:r>
              <a:rPr lang="en-US" sz="4800" dirty="0" smtClean="0">
                <a:latin typeface="Times New Roman"/>
                <a:cs typeface="Times New Roman"/>
              </a:rPr>
              <a:t>Brown </a:t>
            </a:r>
            <a:r>
              <a:rPr lang="en-US" sz="4800" dirty="0">
                <a:latin typeface="Times New Roman"/>
                <a:cs typeface="Times New Roman"/>
              </a:rPr>
              <a:t>University. Retrieved from </a:t>
            </a:r>
            <a:r>
              <a:rPr lang="en-US" sz="4800" dirty="0">
                <a:latin typeface="Times New Roman"/>
                <a:cs typeface="Times New Roman"/>
                <a:hlinkClick r:id="rId2"/>
              </a:rPr>
              <a:t>http://www.brown.edu/academics/education</a:t>
            </a:r>
            <a:r>
              <a:rPr lang="en-US" sz="4800" dirty="0" smtClean="0">
                <a:latin typeface="Times New Roman"/>
                <a:cs typeface="Times New Roman"/>
                <a:hlinkClick r:id="rId2"/>
              </a:rPr>
              <a:t>-</a:t>
            </a:r>
            <a:r>
              <a:rPr lang="en-US" sz="4800" dirty="0" smtClean="0">
                <a:latin typeface="Times New Roman"/>
                <a:cs typeface="Times New Roman"/>
              </a:rPr>
              <a:t>alliance</a:t>
            </a:r>
            <a:r>
              <a:rPr lang="en-US" sz="4800" dirty="0">
                <a:latin typeface="Times New Roman"/>
                <a:cs typeface="Times New Roman"/>
              </a:rPr>
              <a:t>/sites/</a:t>
            </a:r>
            <a:r>
              <a:rPr lang="en-US" sz="4800" dirty="0" err="1">
                <a:latin typeface="Times New Roman"/>
                <a:cs typeface="Times New Roman"/>
              </a:rPr>
              <a:t>brown.edu.academics.education</a:t>
            </a:r>
            <a:r>
              <a:rPr lang="en-US" sz="4800" dirty="0" smtClean="0">
                <a:latin typeface="Times New Roman"/>
                <a:cs typeface="Times New Roman"/>
              </a:rPr>
              <a:t>- alliance</a:t>
            </a:r>
            <a:r>
              <a:rPr lang="en-US" sz="4800" dirty="0">
                <a:latin typeface="Times New Roman"/>
                <a:cs typeface="Times New Roman"/>
              </a:rPr>
              <a:t>/files/publications/</a:t>
            </a:r>
            <a:r>
              <a:rPr lang="en-US" sz="4800" dirty="0" err="1" smtClean="0">
                <a:latin typeface="Times New Roman"/>
                <a:cs typeface="Times New Roman"/>
              </a:rPr>
              <a:t>act_research.pdf</a:t>
            </a:r>
            <a:endParaRPr lang="en-US" sz="4800" dirty="0" smtClean="0">
              <a:latin typeface="Times New Roman"/>
              <a:cs typeface="Times New Roman"/>
            </a:endParaRPr>
          </a:p>
          <a:p>
            <a:pPr marL="0" indent="0">
              <a:lnSpc>
                <a:spcPct val="120000"/>
              </a:lnSpc>
              <a:buNone/>
            </a:pPr>
            <a:r>
              <a:rPr lang="en-US" sz="4800" dirty="0">
                <a:latin typeface="Times New Roman"/>
                <a:cs typeface="Times New Roman"/>
              </a:rPr>
              <a:t>Frederick, R. (2014, March 13). Cultivating Emotional Mindfulness: What, Why, and </a:t>
            </a:r>
            <a:r>
              <a:rPr lang="en-US" sz="4800" dirty="0" smtClean="0">
                <a:latin typeface="Times New Roman"/>
                <a:cs typeface="Times New Roman"/>
              </a:rPr>
              <a:t>How</a:t>
            </a:r>
            <a:r>
              <a:rPr lang="en-US" sz="4800" dirty="0">
                <a:latin typeface="Times New Roman"/>
                <a:cs typeface="Times New Roman"/>
              </a:rPr>
              <a:t>…. Retrieved August 10, 2015, from http://</a:t>
            </a:r>
            <a:r>
              <a:rPr lang="en-US" sz="4800" dirty="0" err="1">
                <a:latin typeface="Times New Roman"/>
                <a:cs typeface="Times New Roman"/>
              </a:rPr>
              <a:t>behavior.net</a:t>
            </a:r>
            <a:r>
              <a:rPr lang="en-US" sz="4800" dirty="0">
                <a:latin typeface="Times New Roman"/>
                <a:cs typeface="Times New Roman"/>
              </a:rPr>
              <a:t>/2014/03/cultivating</a:t>
            </a:r>
            <a:r>
              <a:rPr lang="en-US" sz="4800" dirty="0" smtClean="0">
                <a:latin typeface="Times New Roman"/>
                <a:cs typeface="Times New Roman"/>
              </a:rPr>
              <a:t>-emotional</a:t>
            </a:r>
            <a:r>
              <a:rPr lang="en-US" sz="4800" dirty="0">
                <a:latin typeface="Times New Roman"/>
                <a:cs typeface="Times New Roman"/>
              </a:rPr>
              <a:t>-mindfulness-what-why-and-how/</a:t>
            </a:r>
          </a:p>
          <a:p>
            <a:pPr marL="0" indent="0">
              <a:lnSpc>
                <a:spcPct val="120000"/>
              </a:lnSpc>
              <a:buNone/>
            </a:pPr>
            <a:r>
              <a:rPr lang="en-US" sz="4800" dirty="0" smtClean="0">
                <a:latin typeface="Times New Roman"/>
                <a:cs typeface="Times New Roman"/>
              </a:rPr>
              <a:t>McEwen</a:t>
            </a:r>
            <a:r>
              <a:rPr lang="en-US" sz="4800" dirty="0">
                <a:latin typeface="Times New Roman"/>
                <a:cs typeface="Times New Roman"/>
              </a:rPr>
              <a:t>, B., &amp; Gianaros, P. (2011). Stress- and Allostasis-Induced Brain Plasticity. Annual Review Of Medicine, 62(1), 431-445. </a:t>
            </a:r>
            <a:r>
              <a:rPr lang="en-US" sz="4800" dirty="0" smtClean="0">
                <a:latin typeface="Times New Roman"/>
                <a:cs typeface="Times New Roman"/>
              </a:rPr>
              <a:t>doi:10.1146/annurev-med-052209-100430</a:t>
            </a:r>
          </a:p>
          <a:p>
            <a:pPr marL="0" indent="0">
              <a:lnSpc>
                <a:spcPct val="120000"/>
              </a:lnSpc>
              <a:buNone/>
            </a:pPr>
            <a:r>
              <a:rPr lang="en-US" sz="4800" dirty="0" smtClean="0">
                <a:latin typeface="Times New Roman"/>
                <a:cs typeface="Times New Roman"/>
              </a:rPr>
              <a:t>Spiro</a:t>
            </a:r>
            <a:r>
              <a:rPr lang="en-US" sz="4800" dirty="0">
                <a:latin typeface="Times New Roman"/>
                <a:cs typeface="Times New Roman"/>
              </a:rPr>
              <a:t>, J. (2011). </a:t>
            </a:r>
            <a:r>
              <a:rPr lang="en-US" sz="4800" i="1" dirty="0">
                <a:latin typeface="Times New Roman"/>
                <a:cs typeface="Times New Roman"/>
              </a:rPr>
              <a:t>Leading change step-by-step: Tactics, tools, and tales</a:t>
            </a:r>
            <a:r>
              <a:rPr lang="en-US" sz="4800" dirty="0">
                <a:latin typeface="Times New Roman"/>
                <a:cs typeface="Times New Roman"/>
              </a:rPr>
              <a:t>. San Francisco, CA: </a:t>
            </a:r>
            <a:r>
              <a:rPr lang="en-US" sz="4800" dirty="0" err="1">
                <a:latin typeface="Times New Roman"/>
                <a:cs typeface="Times New Roman"/>
              </a:rPr>
              <a:t>Jossey</a:t>
            </a:r>
            <a:r>
              <a:rPr lang="en-US" sz="4800" dirty="0">
                <a:latin typeface="Times New Roman"/>
                <a:cs typeface="Times New Roman"/>
              </a:rPr>
              <a:t>-Bass.</a:t>
            </a:r>
          </a:p>
          <a:p>
            <a:pPr marL="0" indent="0">
              <a:buNone/>
            </a:pPr>
            <a:endParaRPr lang="en-US" sz="2400" dirty="0" smtClean="0"/>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66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2162" y="1761565"/>
            <a:ext cx="7570787" cy="4944035"/>
          </a:xfrm>
        </p:spPr>
        <p:txBody>
          <a:bodyPr>
            <a:normAutofit/>
          </a:bodyPr>
          <a:lstStyle/>
          <a:p>
            <a:pPr marL="0" indent="0">
              <a:buNone/>
            </a:pPr>
            <a:r>
              <a:rPr lang="en-US" sz="2400" dirty="0" smtClean="0"/>
              <a:t>Images Retrieved from </a:t>
            </a:r>
          </a:p>
          <a:p>
            <a:pPr marL="0" indent="0">
              <a:buNone/>
            </a:pPr>
            <a:r>
              <a:rPr lang="en-US" sz="2400" dirty="0" err="1" smtClean="0"/>
              <a:t>Bendelta</a:t>
            </a:r>
            <a:r>
              <a:rPr lang="en-US" sz="2400" dirty="0"/>
              <a:t>: </a:t>
            </a:r>
            <a:r>
              <a:rPr lang="en-US" sz="2400" dirty="0">
                <a:hlinkClick r:id="rId2"/>
              </a:rPr>
              <a:t>http://www.bendelta.com</a:t>
            </a:r>
            <a:r>
              <a:rPr lang="en-US" sz="2400" dirty="0" smtClean="0">
                <a:hlinkClick r:id="rId2"/>
              </a:rPr>
              <a:t>/</a:t>
            </a:r>
            <a:endParaRPr lang="en-US" sz="2400" dirty="0" smtClean="0"/>
          </a:p>
          <a:p>
            <a:pPr marL="0" indent="0">
              <a:buNone/>
            </a:pPr>
            <a:r>
              <a:rPr lang="en-US" sz="2400" dirty="0" smtClean="0"/>
              <a:t>Frontier: </a:t>
            </a:r>
            <a:r>
              <a:rPr lang="en-US" sz="2400" dirty="0" smtClean="0">
                <a:hlinkClick r:id="rId3"/>
              </a:rPr>
              <a:t>http</a:t>
            </a:r>
            <a:r>
              <a:rPr lang="en-US" sz="2400" dirty="0">
                <a:hlinkClick r:id="rId3"/>
              </a:rPr>
              <a:t>://</a:t>
            </a:r>
            <a:r>
              <a:rPr lang="en-US" sz="2400" dirty="0" smtClean="0">
                <a:hlinkClick r:id="rId3"/>
              </a:rPr>
              <a:t>journal.frontiersin.org</a:t>
            </a:r>
            <a:endParaRPr lang="en-US" sz="2400" dirty="0" smtClean="0"/>
          </a:p>
          <a:p>
            <a:pPr marL="0" indent="0">
              <a:buNone/>
            </a:pPr>
            <a:r>
              <a:rPr lang="en-US" sz="2400" dirty="0" smtClean="0"/>
              <a:t>Mindful</a:t>
            </a:r>
            <a:r>
              <a:rPr lang="en-US" sz="2400" dirty="0"/>
              <a:t>: </a:t>
            </a:r>
            <a:r>
              <a:rPr lang="en-US" sz="2400" dirty="0">
                <a:hlinkClick r:id="rId4"/>
              </a:rPr>
              <a:t>http://www.mindful.org</a:t>
            </a:r>
            <a:r>
              <a:rPr lang="en-US" sz="2400" dirty="0" smtClean="0">
                <a:hlinkClick r:id="rId4"/>
              </a:rPr>
              <a:t>/</a:t>
            </a:r>
            <a:endParaRPr lang="en-US" sz="2400" dirty="0" smtClean="0"/>
          </a:p>
          <a:p>
            <a:pPr marL="0" indent="0">
              <a:buNone/>
            </a:pPr>
            <a:r>
              <a:rPr lang="en-US" sz="2400" dirty="0" smtClean="0"/>
              <a:t>Mindfulness at Work Training: </a:t>
            </a:r>
            <a:r>
              <a:rPr lang="en-US" sz="2400" dirty="0" smtClean="0">
                <a:hlinkClick r:id="rId5"/>
              </a:rPr>
              <a:t>http</a:t>
            </a:r>
            <a:r>
              <a:rPr lang="en-US" sz="2400" dirty="0">
                <a:hlinkClick r:id="rId5"/>
              </a:rPr>
              <a:t>://mawt.co.uk</a:t>
            </a:r>
            <a:r>
              <a:rPr lang="en-US" sz="2400" dirty="0" smtClean="0">
                <a:hlinkClick r:id="rId5"/>
              </a:rPr>
              <a:t>/</a:t>
            </a:r>
            <a:endParaRPr lang="en-US" sz="2400" dirty="0" smtClean="0"/>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Mindfulness </a:t>
            </a:r>
            <a:r>
              <a:rPr lang="en-US" sz="2400" dirty="0" smtClean="0">
                <a:latin typeface="Times New Roman" panose="02020603050405020304" pitchFamily="18" charset="0"/>
                <a:cs typeface="Times New Roman" panose="02020603050405020304" pitchFamily="18" charset="0"/>
              </a:rPr>
              <a:t>Network: </a:t>
            </a:r>
            <a:r>
              <a:rPr lang="en-US" sz="2400" dirty="0">
                <a:latin typeface="Times New Roman" panose="02020603050405020304" pitchFamily="18" charset="0"/>
                <a:cs typeface="Times New Roman" panose="02020603050405020304" pitchFamily="18" charset="0"/>
                <a:hlinkClick r:id="rId6"/>
              </a:rPr>
              <a:t>http://</a:t>
            </a:r>
            <a:r>
              <a:rPr lang="en-US" sz="2400" dirty="0" smtClean="0">
                <a:latin typeface="Times New Roman" panose="02020603050405020304" pitchFamily="18" charset="0"/>
                <a:cs typeface="Times New Roman" panose="02020603050405020304" pitchFamily="18" charset="0"/>
                <a:hlinkClick r:id="rId6"/>
              </a:rPr>
              <a:t>www.themindfulnessnetwork.com/website-and-articles.html</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815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166813"/>
            <a:ext cx="5899433" cy="4570095"/>
          </a:xfrm>
          <a:prstGeom prst="rect">
            <a:avLst/>
          </a:prstGeom>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867400" y="6096000"/>
            <a:ext cx="2013531"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(Quotespie.com)</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4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Change Strategy</a:t>
            </a:r>
            <a:endParaRPr lang="en-US" dirty="0">
              <a:latin typeface="Comic Sans MS" panose="030F0702030302020204" pitchFamily="66"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752600"/>
            <a:ext cx="5181600" cy="4594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181600" y="6477000"/>
            <a:ext cx="1752600" cy="230832"/>
          </a:xfrm>
          <a:prstGeom prst="rect">
            <a:avLst/>
          </a:prstGeom>
          <a:noFill/>
        </p:spPr>
        <p:txBody>
          <a:bodyPr wrap="square" rtlCol="0">
            <a:spAutoFit/>
          </a:bodyPr>
          <a:lstStyle/>
          <a:p>
            <a:r>
              <a:rPr lang="en-US" sz="900" dirty="0" smtClean="0"/>
              <a:t>(</a:t>
            </a:r>
            <a:r>
              <a:rPr lang="en-US" sz="900" dirty="0" err="1" smtClean="0"/>
              <a:t>Bendelta</a:t>
            </a:r>
            <a:r>
              <a:rPr lang="en-US" sz="900" dirty="0" smtClean="0"/>
              <a:t>, 2015).</a:t>
            </a:r>
            <a:endParaRPr lang="en-US" sz="900" dirty="0"/>
          </a:p>
        </p:txBody>
      </p:sp>
    </p:spTree>
    <p:extLst>
      <p:ext uri="{BB962C8B-B14F-4D97-AF65-F5344CB8AC3E}">
        <p14:creationId xmlns:p14="http://schemas.microsoft.com/office/powerpoint/2010/main" val="2945655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Shared Value</a:t>
            </a:r>
            <a:endParaRPr lang="en-US" dirty="0">
              <a:latin typeface="Comic Sans MS" panose="030F0702030302020204" pitchFamily="66" charset="0"/>
              <a:cs typeface="Times New Roman" panose="02020603050405020304" pitchFamily="18" charset="0"/>
            </a:endParaRPr>
          </a:p>
        </p:txBody>
      </p:sp>
      <p:pic>
        <p:nvPicPr>
          <p:cNvPr id="4" name="Content Placeholder 3" descr="mindful-at-work.jpg"/>
          <p:cNvPicPr>
            <a:picLocks noGrp="1" noChangeAspect="1"/>
          </p:cNvPicPr>
          <p:nvPr>
            <p:ph idx="1"/>
          </p:nvPr>
        </p:nvPicPr>
        <p:blipFill>
          <a:blip r:embed="rId3">
            <a:extLst>
              <a:ext uri="{28A0092B-C50C-407E-A947-70E740481C1C}">
                <a14:useLocalDpi xmlns:a14="http://schemas.microsoft.com/office/drawing/2010/main" val="0"/>
              </a:ext>
            </a:extLst>
          </a:blip>
          <a:srcRect t="1436" b="1436"/>
          <a:stretch>
            <a:fillRect/>
          </a:stretch>
        </p:blipFill>
        <p:spPr>
          <a:prstGeom prst="rect">
            <a:avLst/>
          </a:prstGeom>
          <a:ln>
            <a:noFill/>
          </a:ln>
          <a:effectLst>
            <a:softEdge rad="112500"/>
          </a:effectLst>
        </p:spPr>
      </p:pic>
      <p:sp>
        <p:nvSpPr>
          <p:cNvPr id="3" name="TextBox 2"/>
          <p:cNvSpPr txBox="1"/>
          <p:nvPr/>
        </p:nvSpPr>
        <p:spPr>
          <a:xfrm>
            <a:off x="5867400" y="6473428"/>
            <a:ext cx="3012363" cy="369332"/>
          </a:xfrm>
          <a:prstGeom prst="rect">
            <a:avLst/>
          </a:prstGeom>
          <a:noFill/>
        </p:spPr>
        <p:txBody>
          <a:bodyPr wrap="none" rtlCol="0">
            <a:spAutoFit/>
          </a:bodyPr>
          <a:lstStyle/>
          <a:p>
            <a:r>
              <a:rPr lang="en-US" dirty="0" smtClean="0"/>
              <a:t>(</a:t>
            </a:r>
            <a:r>
              <a:rPr lang="en-US" dirty="0" smtClean="0">
                <a:hlinkClick r:id="rId4"/>
              </a:rPr>
              <a:t>mindfulness101.tumblr.com</a:t>
            </a:r>
            <a:r>
              <a:rPr lang="en-US" dirty="0" smtClean="0"/>
              <a:t>)</a:t>
            </a:r>
            <a:endParaRPr lang="en-US" dirty="0"/>
          </a:p>
        </p:txBody>
      </p:sp>
    </p:spTree>
    <p:extLst>
      <p:ext uri="{BB962C8B-B14F-4D97-AF65-F5344CB8AC3E}">
        <p14:creationId xmlns:p14="http://schemas.microsoft.com/office/powerpoint/2010/main" val="386063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The Win</a:t>
            </a:r>
            <a:endParaRPr lang="en-US" dirty="0">
              <a:latin typeface="Comic Sans MS" panose="030F0702030302020204" pitchFamily="66" charset="0"/>
              <a:cs typeface="Times New Roman" panose="02020603050405020304" pitchFamily="18" charset="0"/>
            </a:endParaRPr>
          </a:p>
        </p:txBody>
      </p:sp>
      <p:pic>
        <p:nvPicPr>
          <p:cNvPr id="5" name="Content Placeholder 4" descr="Mindfulness-Definition11.png"/>
          <p:cNvPicPr>
            <a:picLocks noGrp="1" noChangeAspect="1"/>
          </p:cNvPicPr>
          <p:nvPr>
            <p:ph idx="1"/>
          </p:nvPr>
        </p:nvPicPr>
        <p:blipFill>
          <a:blip r:embed="rId3">
            <a:extLst>
              <a:ext uri="{28A0092B-C50C-407E-A947-70E740481C1C}">
                <a14:useLocalDpi xmlns:a14="http://schemas.microsoft.com/office/drawing/2010/main" val="0"/>
              </a:ext>
            </a:extLst>
          </a:blip>
          <a:srcRect l="-16184" r="-1618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401436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cs typeface="Times New Roman" panose="02020603050405020304" pitchFamily="18" charset="0"/>
              </a:rPr>
              <a:t>Benefits</a:t>
            </a:r>
            <a:endParaRPr lang="en-US" dirty="0">
              <a:latin typeface="Comic Sans MS" panose="030F0702030302020204" pitchFamily="66" charset="0"/>
              <a:cs typeface="Times New Roman" panose="02020603050405020304" pitchFamily="18" charset="0"/>
            </a:endParaRPr>
          </a:p>
        </p:txBody>
      </p:sp>
      <p:sp>
        <p:nvSpPr>
          <p:cNvPr id="3" name="Content Placeholder 2"/>
          <p:cNvSpPr>
            <a:spLocks noGrp="1"/>
          </p:cNvSpPr>
          <p:nvPr>
            <p:ph idx="1"/>
          </p:nvPr>
        </p:nvSpPr>
        <p:spPr>
          <a:xfrm>
            <a:off x="792162" y="1761565"/>
            <a:ext cx="7742238" cy="4944035"/>
          </a:xfrm>
        </p:spPr>
        <p:txBody>
          <a:bodyPr>
            <a:normAutofit fontScale="92500" lnSpcReduction="10000"/>
          </a:bodyPr>
          <a:lstStyle/>
          <a:p>
            <a:r>
              <a:rPr lang="en-US" sz="3500" dirty="0" smtClean="0">
                <a:latin typeface="Times New Roman"/>
                <a:cs typeface="Times New Roman"/>
              </a:rPr>
              <a:t>Buy-in</a:t>
            </a:r>
          </a:p>
          <a:p>
            <a:r>
              <a:rPr lang="en-US" sz="3500" dirty="0" smtClean="0">
                <a:latin typeface="Times New Roman"/>
                <a:cs typeface="Times New Roman"/>
              </a:rPr>
              <a:t>Confidence</a:t>
            </a:r>
          </a:p>
          <a:p>
            <a:r>
              <a:rPr lang="en-US" sz="3500" dirty="0" smtClean="0">
                <a:latin typeface="Times New Roman"/>
                <a:cs typeface="Times New Roman"/>
              </a:rPr>
              <a:t>The Practice of Mindfulness</a:t>
            </a:r>
          </a:p>
          <a:p>
            <a:pPr lvl="1"/>
            <a:r>
              <a:rPr lang="en-US" sz="3500" dirty="0" smtClean="0">
                <a:latin typeface="Times New Roman"/>
                <a:cs typeface="Times New Roman"/>
              </a:rPr>
              <a:t>Supports Self-Regulation</a:t>
            </a:r>
          </a:p>
          <a:p>
            <a:pPr lvl="1"/>
            <a:r>
              <a:rPr lang="en-US" sz="3500" dirty="0" smtClean="0">
                <a:latin typeface="Times New Roman"/>
                <a:cs typeface="Times New Roman"/>
              </a:rPr>
              <a:t>Protects from toxic stress</a:t>
            </a:r>
          </a:p>
          <a:p>
            <a:pPr lvl="1"/>
            <a:r>
              <a:rPr lang="en-US" sz="3500" dirty="0" smtClean="0">
                <a:latin typeface="Times New Roman"/>
                <a:cs typeface="Times New Roman"/>
              </a:rPr>
              <a:t>Effects Efficient Decision Making Capabilities</a:t>
            </a:r>
          </a:p>
          <a:p>
            <a:pPr lvl="1"/>
            <a:endParaRPr lang="en-US" dirty="0" smtClean="0">
              <a:latin typeface="Times New Roman"/>
              <a:cs typeface="Times New Roman"/>
            </a:endParaRPr>
          </a:p>
          <a:p>
            <a:pPr marL="0" indent="0">
              <a:buNone/>
            </a:pPr>
            <a:r>
              <a:rPr lang="en-US" sz="1100" dirty="0" smtClean="0">
                <a:latin typeface="Times New Roman"/>
                <a:cs typeface="Times New Roman"/>
              </a:rPr>
              <a:t>						(</a:t>
            </a:r>
            <a:r>
              <a:rPr lang="en-US" sz="1100" dirty="0" err="1" smtClean="0"/>
              <a:t>Congleton</a:t>
            </a:r>
            <a:r>
              <a:rPr lang="en-US" sz="1100" dirty="0" smtClean="0"/>
              <a:t>, </a:t>
            </a:r>
            <a:r>
              <a:rPr lang="en-US" sz="1100" dirty="0" err="1" smtClean="0"/>
              <a:t>Hölzel</a:t>
            </a:r>
            <a:r>
              <a:rPr lang="en-US" sz="1100" dirty="0" smtClean="0"/>
              <a:t>, </a:t>
            </a:r>
            <a:r>
              <a:rPr lang="en-US" sz="1100" dirty="0"/>
              <a:t>&amp; </a:t>
            </a:r>
            <a:r>
              <a:rPr lang="en-US" sz="1100" dirty="0" smtClean="0"/>
              <a:t>Lazar, 2015).</a:t>
            </a:r>
            <a:endParaRPr lang="en-US" sz="1100" dirty="0">
              <a:latin typeface="Times New Roman"/>
              <a:cs typeface="Times New Roman"/>
            </a:endParaRPr>
          </a:p>
        </p:txBody>
      </p:sp>
    </p:spTree>
    <p:extLst>
      <p:ext uri="{BB962C8B-B14F-4D97-AF65-F5344CB8AC3E}">
        <p14:creationId xmlns:p14="http://schemas.microsoft.com/office/powerpoint/2010/main" val="18936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25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25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Comic Sans MS" panose="030F0702030302020204" pitchFamily="66" charset="0"/>
              </a:rPr>
              <a:t>Avoid Stress, Achieve More</a:t>
            </a:r>
            <a:endParaRPr lang="en-US" sz="4800" dirty="0">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3373719"/>
            <a:ext cx="8619551" cy="2482430"/>
          </a:xfrm>
        </p:spPr>
      </p:pic>
      <p:sp>
        <p:nvSpPr>
          <p:cNvPr id="5" name="TextBox 4"/>
          <p:cNvSpPr txBox="1"/>
          <p:nvPr/>
        </p:nvSpPr>
        <p:spPr>
          <a:xfrm>
            <a:off x="4577555" y="6172200"/>
            <a:ext cx="3810000" cy="230832"/>
          </a:xfrm>
          <a:prstGeom prst="rect">
            <a:avLst/>
          </a:prstGeom>
          <a:noFill/>
        </p:spPr>
        <p:txBody>
          <a:bodyPr wrap="square" rtlCol="0">
            <a:spAutoFit/>
          </a:bodyPr>
          <a:lstStyle/>
          <a:p>
            <a:r>
              <a:rPr lang="en-US" sz="900" dirty="0"/>
              <a:t>(http://mindfulnessatwork.net.au</a:t>
            </a:r>
            <a:r>
              <a:rPr lang="en-US" sz="900" dirty="0" smtClean="0"/>
              <a:t>/)</a:t>
            </a:r>
            <a:endParaRPr lang="en-US" sz="900" dirty="0"/>
          </a:p>
        </p:txBody>
      </p:sp>
      <p:pic>
        <p:nvPicPr>
          <p:cNvPr id="6" name="Content Placeholder 6" descr="workplace stress.jpg"/>
          <p:cNvPicPr>
            <a:picLocks noChangeAspect="1"/>
          </p:cNvPicPr>
          <p:nvPr/>
        </p:nvPicPr>
        <p:blipFill>
          <a:blip r:embed="rId4">
            <a:extLst>
              <a:ext uri="{28A0092B-C50C-407E-A947-70E740481C1C}">
                <a14:useLocalDpi xmlns:a14="http://schemas.microsoft.com/office/drawing/2010/main" val="0"/>
              </a:ext>
            </a:extLst>
          </a:blip>
          <a:srcRect t="-37069" b="-37069"/>
          <a:stretch>
            <a:fillRect/>
          </a:stretch>
        </p:blipFill>
        <p:spPr>
          <a:xfrm>
            <a:off x="4800600" y="1122967"/>
            <a:ext cx="2137906" cy="2580068"/>
          </a:xfrm>
          <a:prstGeom prst="rect">
            <a:avLst/>
          </a:prstGeom>
          <a:ln>
            <a:noFill/>
          </a:ln>
          <a:effectLst>
            <a:softEdge rad="112500"/>
          </a:effectLst>
        </p:spPr>
      </p:pic>
    </p:spTree>
    <p:extLst>
      <p:ext uri="{BB962C8B-B14F-4D97-AF65-F5344CB8AC3E}">
        <p14:creationId xmlns:p14="http://schemas.microsoft.com/office/powerpoint/2010/main" val="36297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Mindfulness at the Workplace</a:t>
            </a:r>
            <a:endParaRPr lang="en-US" dirty="0">
              <a:latin typeface="Comic Sans MS" panose="030F0702030302020204" pitchFamily="66" charset="0"/>
              <a:cs typeface="Times New Roman"/>
            </a:endParaRPr>
          </a:p>
        </p:txBody>
      </p:sp>
      <p:pic>
        <p:nvPicPr>
          <p:cNvPr id="4" name="Content Placeholder 3" descr="MAWTbenefits.png"/>
          <p:cNvPicPr>
            <a:picLocks noGrp="1" noChangeAspect="1"/>
          </p:cNvPicPr>
          <p:nvPr>
            <p:ph idx="1"/>
          </p:nvPr>
        </p:nvPicPr>
        <p:blipFill>
          <a:blip r:embed="rId2">
            <a:extLst>
              <a:ext uri="{28A0092B-C50C-407E-A947-70E740481C1C}">
                <a14:useLocalDpi xmlns:a14="http://schemas.microsoft.com/office/drawing/2010/main" val="0"/>
              </a:ext>
            </a:extLst>
          </a:blip>
          <a:srcRect l="-29273" r="-29273"/>
          <a:stretch>
            <a:fillRect/>
          </a:stretch>
        </p:blipFill>
        <p:spPr>
          <a:xfrm>
            <a:off x="228599" y="1752599"/>
            <a:ext cx="8553330" cy="4846320"/>
          </a:xfrm>
          <a:prstGeom prst="rect">
            <a:avLst/>
          </a:prstGeom>
          <a:ln>
            <a:noFill/>
          </a:ln>
          <a:effectLst>
            <a:softEdge rad="112500"/>
          </a:effectLst>
        </p:spPr>
      </p:pic>
      <p:sp>
        <p:nvSpPr>
          <p:cNvPr id="3" name="TextBox 2"/>
          <p:cNvSpPr txBox="1"/>
          <p:nvPr/>
        </p:nvSpPr>
        <p:spPr>
          <a:xfrm>
            <a:off x="7239000" y="6407984"/>
            <a:ext cx="1676400" cy="276999"/>
          </a:xfrm>
          <a:prstGeom prst="rect">
            <a:avLst/>
          </a:prstGeom>
          <a:noFill/>
        </p:spPr>
        <p:txBody>
          <a:bodyPr wrap="square" rtlCol="0">
            <a:spAutoFit/>
          </a:bodyPr>
          <a:lstStyle/>
          <a:p>
            <a:r>
              <a:rPr lang="en-US" sz="1200" dirty="0"/>
              <a:t>(http://mawt.co.uk</a:t>
            </a:r>
            <a:r>
              <a:rPr lang="en-US" sz="1200" dirty="0" smtClean="0"/>
              <a:t>/)</a:t>
            </a:r>
            <a:endParaRPr lang="en-US" sz="1200" dirty="0"/>
          </a:p>
        </p:txBody>
      </p:sp>
    </p:spTree>
    <p:extLst>
      <p:ext uri="{BB962C8B-B14F-4D97-AF65-F5344CB8AC3E}">
        <p14:creationId xmlns:p14="http://schemas.microsoft.com/office/powerpoint/2010/main" val="835267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2855</TotalTime>
  <Words>1558</Words>
  <Application>Microsoft Office PowerPoint</Application>
  <PresentationFormat>On-screen Show (4:3)</PresentationFormat>
  <Paragraphs>118</Paragraphs>
  <Slides>21</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Candara</vt:lpstr>
      <vt:lpstr>Comic Sans MS</vt:lpstr>
      <vt:lpstr>Mistral</vt:lpstr>
      <vt:lpstr>Times New Roman</vt:lpstr>
      <vt:lpstr>Wingdings</vt:lpstr>
      <vt:lpstr>Infusion</vt:lpstr>
      <vt:lpstr>Small Wins</vt:lpstr>
      <vt:lpstr>The Mindful Check-In</vt:lpstr>
      <vt:lpstr>PowerPoint Presentation</vt:lpstr>
      <vt:lpstr>Change Strategy</vt:lpstr>
      <vt:lpstr>Shared Value</vt:lpstr>
      <vt:lpstr>The Win</vt:lpstr>
      <vt:lpstr>Benefits</vt:lpstr>
      <vt:lpstr>Avoid Stress, Achieve More</vt:lpstr>
      <vt:lpstr>Mindfulness at the Workplace</vt:lpstr>
      <vt:lpstr>Mindfulness at the Workplace</vt:lpstr>
      <vt:lpstr>Data &amp; Results</vt:lpstr>
      <vt:lpstr>Data &amp; Results</vt:lpstr>
      <vt:lpstr>Results</vt:lpstr>
      <vt:lpstr>Well-Being</vt:lpstr>
      <vt:lpstr>Moving Forward</vt:lpstr>
      <vt:lpstr>Be Mindful</vt:lpstr>
      <vt:lpstr>Reflect</vt:lpstr>
      <vt:lpstr>Mindfulness</vt:lpstr>
      <vt:lpstr>Mindfulness</vt:lpstr>
      <vt:lpstr>References</vt:lpstr>
      <vt:lpstr>References</vt:lpstr>
    </vt:vector>
  </TitlesOfParts>
  <Manager>Instructor: James Woodward</Manager>
  <Company>Bridgepoint Education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Wins</dc:title>
  <dc:subject>Leadership</dc:subject>
  <dc:creator>Hamburg, Lindsay</dc:creator>
  <cp:keywords>change; mindfulness</cp:keywords>
  <dc:description>EDU 658</dc:description>
  <cp:lastModifiedBy>Hamburg, Lindsay</cp:lastModifiedBy>
  <cp:revision>86</cp:revision>
  <dcterms:created xsi:type="dcterms:W3CDTF">2015-10-29T20:11:53Z</dcterms:created>
  <dcterms:modified xsi:type="dcterms:W3CDTF">2016-10-12T03:27:21Z</dcterms:modified>
  <cp:category>Change Strategy</cp:category>
</cp:coreProperties>
</file>